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Montserrat" panose="020B0604020202020204" charset="0"/>
      <p:regular r:id="rId25"/>
      <p:bold r:id="rId26"/>
      <p:italic r:id="rId27"/>
      <p:boldItalic r:id="rId28"/>
    </p:embeddedFont>
    <p:embeddedFont>
      <p:font typeface="Oswald" panose="020B0604020202020204" charset="0"/>
      <p:regular r:id="rId29"/>
      <p:bold r:id="rId30"/>
    </p:embeddedFont>
    <p:embeddedFont>
      <p:font typeface="Playfair Display"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931" y="5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8ae3836512_0_1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8ae3836512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8ae3836512_0_1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8ae3836512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8ae3836512_0_1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8ae3836512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8ae3836512_0_1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8ae3836512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8ae3836512_0_1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8ae3836512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8ae3836512_0_1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8ae3836512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8ae3836512_0_1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8ae3836512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ae3836512_0_1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8ae3836512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8ae3836512_0_1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8ae3836512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8ae3836512_0_1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8ae3836512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8ae3836512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8ae3836512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8ae3836512_0_2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8ae3836512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8ae3836512_0_2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8ae383651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8ae3836512_0_2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8ae3836512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8ae3836512_0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8ae3836512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8ae3836512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8ae3836512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ae3836512_0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8ae3836512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8ae3836512_0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8ae3836512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8ae3836512_0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8ae3836512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ae3836512_0_1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8ae3836512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8ae3836512_0_1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8ae3836512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8475" y="0"/>
            <a:ext cx="38532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3" name="Google Shape;13;p2"/>
          <p:cNvSpPr txBox="1">
            <a:spLocks noGrp="1"/>
          </p:cNvSpPr>
          <p:nvPr>
            <p:ph type="subTitle" idx="1"/>
          </p:nvPr>
        </p:nvSpPr>
        <p:spPr>
          <a:xfrm>
            <a:off x="344250" y="3550650"/>
            <a:ext cx="4910100" cy="577800"/>
          </a:xfrm>
          <a:prstGeom prst="rect">
            <a:avLst/>
          </a:prstGeom>
          <a:solidFill>
            <a:schemeClr val="dk2"/>
          </a:solidFill>
        </p:spPr>
        <p:txBody>
          <a:bodyPr spcFirstLastPara="1" wrap="square" lIns="91425" tIns="91425" rIns="91425" bIns="91425" anchor="ctr" anchorCtr="0">
            <a:noAutofit/>
          </a:bodyPr>
          <a:lstStyle>
            <a:lvl1pPr lv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4" name="Google Shape;14;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999925"/>
            <a:ext cx="8520600" cy="2146200"/>
          </a:xfrm>
          <a:prstGeom prst="rect">
            <a:avLst/>
          </a:prstGeom>
        </p:spPr>
        <p:txBody>
          <a:bodyPr spcFirstLastPara="1" wrap="square" lIns="91425" tIns="91425" rIns="91425" bIns="91425" anchor="b" anchorCtr="0">
            <a:no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highlight>
                  <a:schemeClr val="dk1"/>
                </a:highlight>
              </a:defRPr>
            </a:lvl1pPr>
            <a:lvl2pPr marL="914400" lvl="1" indent="-317500" algn="ctr">
              <a:spcBef>
                <a:spcPts val="1600"/>
              </a:spcBef>
              <a:spcAft>
                <a:spcPts val="0"/>
              </a:spcAft>
              <a:buSzPts val="1400"/>
              <a:buChar char="○"/>
              <a:defRPr>
                <a:highlight>
                  <a:schemeClr val="dk1"/>
                </a:highlight>
              </a:defRPr>
            </a:lvl2pPr>
            <a:lvl3pPr marL="1371600" lvl="2" indent="-317500" algn="ctr">
              <a:spcBef>
                <a:spcPts val="1600"/>
              </a:spcBef>
              <a:spcAft>
                <a:spcPts val="0"/>
              </a:spcAft>
              <a:buSzPts val="1400"/>
              <a:buChar char="■"/>
              <a:defRPr>
                <a:highlight>
                  <a:schemeClr val="dk1"/>
                </a:highlight>
              </a:defRPr>
            </a:lvl3pPr>
            <a:lvl4pPr marL="1828800" lvl="3" indent="-317500" algn="ctr">
              <a:spcBef>
                <a:spcPts val="1600"/>
              </a:spcBef>
              <a:spcAft>
                <a:spcPts val="0"/>
              </a:spcAft>
              <a:buSzPts val="1400"/>
              <a:buChar char="●"/>
              <a:defRPr>
                <a:highlight>
                  <a:schemeClr val="dk1"/>
                </a:highlight>
              </a:defRPr>
            </a:lvl4pPr>
            <a:lvl5pPr marL="2286000" lvl="4" indent="-317500" algn="ctr">
              <a:spcBef>
                <a:spcPts val="1600"/>
              </a:spcBef>
              <a:spcAft>
                <a:spcPts val="0"/>
              </a:spcAft>
              <a:buSzPts val="1400"/>
              <a:buChar char="○"/>
              <a:defRPr>
                <a:highlight>
                  <a:schemeClr val="dk1"/>
                </a:highlight>
              </a:defRPr>
            </a:lvl5pPr>
            <a:lvl6pPr marL="2743200" lvl="5" indent="-317500" algn="ctr">
              <a:spcBef>
                <a:spcPts val="1600"/>
              </a:spcBef>
              <a:spcAft>
                <a:spcPts val="0"/>
              </a:spcAft>
              <a:buSzPts val="1400"/>
              <a:buChar char="■"/>
              <a:defRPr>
                <a:highlight>
                  <a:schemeClr val="dk1"/>
                </a:highlight>
              </a:defRPr>
            </a:lvl6pPr>
            <a:lvl7pPr marL="3200400" lvl="6" indent="-317500" algn="ctr">
              <a:spcBef>
                <a:spcPts val="1600"/>
              </a:spcBef>
              <a:spcAft>
                <a:spcPts val="0"/>
              </a:spcAft>
              <a:buSzPts val="1400"/>
              <a:buChar char="●"/>
              <a:defRPr>
                <a:highlight>
                  <a:schemeClr val="dk1"/>
                </a:highlight>
              </a:defRPr>
            </a:lvl7pPr>
            <a:lvl8pPr marL="3657600" lvl="7" indent="-317500" algn="ctr">
              <a:spcBef>
                <a:spcPts val="1600"/>
              </a:spcBef>
              <a:spcAft>
                <a:spcPts val="0"/>
              </a:spcAft>
              <a:buSzPts val="1400"/>
              <a:buChar char="○"/>
              <a:defRPr>
                <a:highlight>
                  <a:schemeClr val="dk1"/>
                </a:highlight>
              </a:defRPr>
            </a:lvl8pPr>
            <a:lvl9pPr marL="4114800" lvl="8" indent="-317500" algn="ctr">
              <a:spcBef>
                <a:spcPts val="1600"/>
              </a:spcBef>
              <a:spcAft>
                <a:spcPts val="1600"/>
              </a:spcAft>
              <a:buSzPts val="1400"/>
              <a:buChar char="■"/>
              <a:defRPr>
                <a:highlight>
                  <a:schemeClr val="dk1"/>
                </a:highlight>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344250" y="1403850"/>
            <a:ext cx="8455500" cy="21468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5"/>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37" name="Google Shape;3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9"/>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highlight>
                  <a:schemeClr val="lt1"/>
                </a:highlight>
              </a:defRPr>
            </a:lvl1pPr>
            <a:lvl2pPr marL="914400" lvl="1" indent="-317500">
              <a:spcBef>
                <a:spcPts val="1600"/>
              </a:spcBef>
              <a:spcAft>
                <a:spcPts val="0"/>
              </a:spcAft>
              <a:buSzPts val="1400"/>
              <a:buChar char="○"/>
              <a:defRPr>
                <a:highlight>
                  <a:schemeClr val="lt1"/>
                </a:highlight>
              </a:defRPr>
            </a:lvl2pPr>
            <a:lvl3pPr marL="1371600" lvl="2" indent="-317500">
              <a:spcBef>
                <a:spcPts val="1600"/>
              </a:spcBef>
              <a:spcAft>
                <a:spcPts val="0"/>
              </a:spcAft>
              <a:buSzPts val="1400"/>
              <a:buChar char="■"/>
              <a:defRPr>
                <a:highlight>
                  <a:schemeClr val="lt1"/>
                </a:highlight>
              </a:defRPr>
            </a:lvl3pPr>
            <a:lvl4pPr marL="1828800" lvl="3" indent="-317500">
              <a:spcBef>
                <a:spcPts val="1600"/>
              </a:spcBef>
              <a:spcAft>
                <a:spcPts val="0"/>
              </a:spcAft>
              <a:buSzPts val="1400"/>
              <a:buChar char="●"/>
              <a:defRPr>
                <a:highlight>
                  <a:schemeClr val="lt1"/>
                </a:highlight>
              </a:defRPr>
            </a:lvl4pPr>
            <a:lvl5pPr marL="2286000" lvl="4" indent="-317500">
              <a:spcBef>
                <a:spcPts val="1600"/>
              </a:spcBef>
              <a:spcAft>
                <a:spcPts val="0"/>
              </a:spcAft>
              <a:buSzPts val="1400"/>
              <a:buChar char="○"/>
              <a:defRPr>
                <a:highlight>
                  <a:schemeClr val="lt1"/>
                </a:highlight>
              </a:defRPr>
            </a:lvl5pPr>
            <a:lvl6pPr marL="2743200" lvl="5" indent="-317500">
              <a:spcBef>
                <a:spcPts val="1600"/>
              </a:spcBef>
              <a:spcAft>
                <a:spcPts val="0"/>
              </a:spcAft>
              <a:buSzPts val="1400"/>
              <a:buChar char="■"/>
              <a:defRPr>
                <a:highlight>
                  <a:schemeClr val="lt1"/>
                </a:highlight>
              </a:defRPr>
            </a:lvl6pPr>
            <a:lvl7pPr marL="3200400" lvl="6" indent="-317500">
              <a:spcBef>
                <a:spcPts val="1600"/>
              </a:spcBef>
              <a:spcAft>
                <a:spcPts val="0"/>
              </a:spcAft>
              <a:buSzPts val="1400"/>
              <a:buChar char="●"/>
              <a:defRPr>
                <a:highlight>
                  <a:schemeClr val="lt1"/>
                </a:highlight>
              </a:defRPr>
            </a:lvl7pPr>
            <a:lvl8pPr marL="3657600" lvl="7" indent="-317500">
              <a:spcBef>
                <a:spcPts val="1600"/>
              </a:spcBef>
              <a:spcAft>
                <a:spcPts val="0"/>
              </a:spcAft>
              <a:buSzPts val="1400"/>
              <a:buChar char="○"/>
              <a:defRPr>
                <a:highlight>
                  <a:schemeClr val="lt1"/>
                </a:highlight>
              </a:defRPr>
            </a:lvl8pPr>
            <a:lvl9pPr marL="4114800" lvl="8" indent="-317500">
              <a:spcBef>
                <a:spcPts val="1600"/>
              </a:spcBef>
              <a:spcAft>
                <a:spcPts val="1600"/>
              </a:spcAft>
              <a:buSzPts val="1400"/>
              <a:buChar char="■"/>
              <a:defRPr>
                <a:highlight>
                  <a:schemeClr val="lt1"/>
                </a:highlight>
              </a:defRPr>
            </a:lvl9pPr>
          </a:lstStyle>
          <a:p>
            <a:endParaRPr/>
          </a:p>
        </p:txBody>
      </p:sp>
      <p:sp>
        <p:nvSpPr>
          <p:cNvPr id="44" name="Google Shape;4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highlight>
                  <a:schemeClr val="dk1"/>
                </a:highlight>
              </a:defRPr>
            </a:lvl1pPr>
          </a:lstStyle>
          <a:p>
            <a:endParaRPr/>
          </a:p>
        </p:txBody>
      </p:sp>
      <p:sp>
        <p:nvSpPr>
          <p:cNvPr id="47" name="Google Shape;47;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link.springer.com/book/10.1007/978-0-387-68548-9"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math.uchicago.edu/~may/REU2017/REUPapers/GoldsteinRose.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344250" y="1403850"/>
            <a:ext cx="8455500" cy="214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
              <a:t>Vogel’s Algorithm</a:t>
            </a:r>
            <a:endParaRPr/>
          </a:p>
        </p:txBody>
      </p:sp>
      <p:sp>
        <p:nvSpPr>
          <p:cNvPr id="59" name="Google Shape;59;p13"/>
          <p:cNvSpPr txBox="1">
            <a:spLocks noGrp="1"/>
          </p:cNvSpPr>
          <p:nvPr>
            <p:ph type="subTitle" idx="1"/>
          </p:nvPr>
        </p:nvSpPr>
        <p:spPr>
          <a:xfrm>
            <a:off x="344250" y="3550650"/>
            <a:ext cx="49101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ru"/>
              <a:t>Vlad Akavets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Case 1: not concetric, oriented same circles</a:t>
            </a:r>
            <a:endParaRPr/>
          </a:p>
        </p:txBody>
      </p:sp>
      <p:sp>
        <p:nvSpPr>
          <p:cNvPr id="118" name="Google Shape;118;p22"/>
          <p:cNvSpPr txBox="1">
            <a:spLocks noGrp="1"/>
          </p:cNvSpPr>
          <p:nvPr>
            <p:ph type="body" idx="1"/>
          </p:nvPr>
        </p:nvSpPr>
        <p:spPr>
          <a:xfrm>
            <a:off x="311700" y="1234075"/>
            <a:ext cx="5428500" cy="368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height before = h + d1 + d2 + 2d + 1</a:t>
            </a:r>
            <a:endParaRPr/>
          </a:p>
          <a:p>
            <a:pPr marL="0" lvl="0" indent="0" algn="l" rtl="0">
              <a:spcBef>
                <a:spcPts val="1600"/>
              </a:spcBef>
              <a:spcAft>
                <a:spcPts val="0"/>
              </a:spcAft>
              <a:buNone/>
            </a:pPr>
            <a:r>
              <a:rPr lang="ru"/>
              <a:t>h - incompatible pairs independent of S1 and S2</a:t>
            </a:r>
            <a:endParaRPr/>
          </a:p>
          <a:p>
            <a:pPr marL="0" lvl="0" indent="0" algn="l" rtl="0">
              <a:spcBef>
                <a:spcPts val="1600"/>
              </a:spcBef>
              <a:spcAft>
                <a:spcPts val="0"/>
              </a:spcAft>
              <a:buNone/>
            </a:pPr>
            <a:r>
              <a:rPr lang="ru"/>
              <a:t>d1 - circles inside S1, d2 - circles inside S2</a:t>
            </a:r>
            <a:endParaRPr/>
          </a:p>
          <a:p>
            <a:pPr marL="0" lvl="0" indent="0" algn="l" rtl="0">
              <a:spcBef>
                <a:spcPts val="1600"/>
              </a:spcBef>
              <a:spcAft>
                <a:spcPts val="0"/>
              </a:spcAft>
              <a:buNone/>
            </a:pPr>
            <a:r>
              <a:rPr lang="ru"/>
              <a:t>d - circles outside (S1US2) and incompatible with S1</a:t>
            </a:r>
            <a:endParaRPr/>
          </a:p>
          <a:p>
            <a:pPr marL="0" lvl="0" indent="0" algn="l" rtl="0">
              <a:spcBef>
                <a:spcPts val="1600"/>
              </a:spcBef>
              <a:spcAft>
                <a:spcPts val="0"/>
              </a:spcAft>
              <a:buNone/>
            </a:pPr>
            <a:r>
              <a:rPr lang="ru"/>
              <a:t>height after = h + d1 + d2 + 2d</a:t>
            </a:r>
            <a:endParaRPr/>
          </a:p>
          <a:p>
            <a:pPr marL="0" lvl="0" indent="0" algn="l" rtl="0">
              <a:spcBef>
                <a:spcPts val="1600"/>
              </a:spcBef>
              <a:spcAft>
                <a:spcPts val="0"/>
              </a:spcAft>
              <a:buNone/>
            </a:pPr>
            <a:r>
              <a:rPr lang="ru"/>
              <a:t>d1, d2 now in S3, but out S0</a:t>
            </a:r>
            <a:endParaRPr/>
          </a:p>
          <a:p>
            <a:pPr marL="0" lvl="0" indent="0" algn="l" rtl="0">
              <a:spcBef>
                <a:spcPts val="1600"/>
              </a:spcBef>
              <a:spcAft>
                <a:spcPts val="1600"/>
              </a:spcAft>
              <a:buClr>
                <a:schemeClr val="dk2"/>
              </a:buClr>
              <a:buSzPts val="1100"/>
              <a:buFont typeface="Arial"/>
              <a:buNone/>
            </a:pPr>
            <a:r>
              <a:rPr lang="ru"/>
              <a:t>d - same as before</a:t>
            </a:r>
            <a:endParaRPr/>
          </a:p>
        </p:txBody>
      </p:sp>
      <p:pic>
        <p:nvPicPr>
          <p:cNvPr id="119" name="Google Shape;119;p22"/>
          <p:cNvPicPr preferRelativeResize="0"/>
          <p:nvPr/>
        </p:nvPicPr>
        <p:blipFill>
          <a:blip r:embed="rId3">
            <a:alphaModFix/>
          </a:blip>
          <a:stretch>
            <a:fillRect/>
          </a:stretch>
        </p:blipFill>
        <p:spPr>
          <a:xfrm>
            <a:off x="5740200" y="1914450"/>
            <a:ext cx="3320475" cy="1974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ru"/>
              <a:t>Case 1: concetric, oriented differently circles</a:t>
            </a:r>
            <a:endParaRPr/>
          </a:p>
        </p:txBody>
      </p:sp>
      <p:sp>
        <p:nvSpPr>
          <p:cNvPr id="125" name="Google Shape;125;p23"/>
          <p:cNvSpPr txBox="1">
            <a:spLocks noGrp="1"/>
          </p:cNvSpPr>
          <p:nvPr>
            <p:ph type="body" idx="1"/>
          </p:nvPr>
        </p:nvSpPr>
        <p:spPr>
          <a:xfrm>
            <a:off x="311700" y="1121225"/>
            <a:ext cx="5154300" cy="408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height before = h + d1 + d + 2d2 + 1</a:t>
            </a:r>
            <a:endParaRPr/>
          </a:p>
          <a:p>
            <a:pPr marL="0" lvl="0" indent="0" algn="l" rtl="0">
              <a:spcBef>
                <a:spcPts val="1600"/>
              </a:spcBef>
              <a:spcAft>
                <a:spcPts val="0"/>
              </a:spcAft>
              <a:buNone/>
            </a:pPr>
            <a:r>
              <a:rPr lang="ru"/>
              <a:t>d1 - within S0 (and therefore S3)</a:t>
            </a:r>
            <a:endParaRPr/>
          </a:p>
          <a:p>
            <a:pPr marL="0" lvl="0" indent="0" algn="l" rtl="0">
              <a:spcBef>
                <a:spcPts val="1600"/>
              </a:spcBef>
              <a:spcAft>
                <a:spcPts val="0"/>
              </a:spcAft>
              <a:buNone/>
            </a:pPr>
            <a:r>
              <a:rPr lang="ru"/>
              <a:t>d2 - within S3 but not S0, incompatible with S0</a:t>
            </a:r>
            <a:endParaRPr/>
          </a:p>
          <a:p>
            <a:pPr marL="0" lvl="0" indent="0" algn="l" rtl="0">
              <a:spcBef>
                <a:spcPts val="1600"/>
              </a:spcBef>
              <a:spcAft>
                <a:spcPts val="0"/>
              </a:spcAft>
              <a:buNone/>
            </a:pPr>
            <a:r>
              <a:rPr lang="ru"/>
              <a:t>d - outside S3</a:t>
            </a:r>
            <a:endParaRPr/>
          </a:p>
          <a:p>
            <a:pPr marL="0" lvl="0" indent="0" algn="l" rtl="0">
              <a:spcBef>
                <a:spcPts val="1600"/>
              </a:spcBef>
              <a:spcAft>
                <a:spcPts val="0"/>
              </a:spcAft>
              <a:buNone/>
            </a:pPr>
            <a:r>
              <a:rPr lang="ru"/>
              <a:t>height after = h + d1 + d + 2d2</a:t>
            </a:r>
            <a:endParaRPr/>
          </a:p>
          <a:p>
            <a:pPr marL="0" lvl="0" indent="0" algn="l" rtl="0">
              <a:spcBef>
                <a:spcPts val="1600"/>
              </a:spcBef>
              <a:spcAft>
                <a:spcPts val="0"/>
              </a:spcAft>
              <a:buNone/>
            </a:pPr>
            <a:r>
              <a:rPr lang="ru"/>
              <a:t>d1 now outside both S1 and S2</a:t>
            </a:r>
            <a:endParaRPr/>
          </a:p>
          <a:p>
            <a:pPr marL="0" lvl="0" indent="0" algn="l" rtl="0">
              <a:spcBef>
                <a:spcPts val="1600"/>
              </a:spcBef>
              <a:spcAft>
                <a:spcPts val="0"/>
              </a:spcAft>
              <a:buNone/>
            </a:pPr>
            <a:r>
              <a:rPr lang="ru"/>
              <a:t>d2 inside S1, incompatible with both</a:t>
            </a:r>
            <a:endParaRPr/>
          </a:p>
          <a:p>
            <a:pPr marL="0" lvl="0" indent="0" algn="l" rtl="0">
              <a:spcBef>
                <a:spcPts val="1600"/>
              </a:spcBef>
              <a:spcAft>
                <a:spcPts val="1600"/>
              </a:spcAft>
              <a:buNone/>
            </a:pPr>
            <a:r>
              <a:rPr lang="ru"/>
              <a:t>d - outside union(S1, S2)</a:t>
            </a:r>
            <a:endParaRPr/>
          </a:p>
        </p:txBody>
      </p:sp>
      <p:pic>
        <p:nvPicPr>
          <p:cNvPr id="126" name="Google Shape;126;p23"/>
          <p:cNvPicPr preferRelativeResize="0"/>
          <p:nvPr/>
        </p:nvPicPr>
        <p:blipFill>
          <a:blip r:embed="rId3">
            <a:alphaModFix/>
          </a:blip>
          <a:stretch>
            <a:fillRect/>
          </a:stretch>
        </p:blipFill>
        <p:spPr>
          <a:xfrm>
            <a:off x="5376801" y="1747825"/>
            <a:ext cx="2999675" cy="1783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ru"/>
              <a:t>Proof Outline</a:t>
            </a:r>
            <a:endParaRPr/>
          </a:p>
        </p:txBody>
      </p:sp>
      <p:sp>
        <p:nvSpPr>
          <p:cNvPr id="132" name="Google Shape;132;p2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arenR"/>
            </a:pPr>
            <a:r>
              <a:rPr lang="ru"/>
              <a:t>Introduce definitions that we will require</a:t>
            </a:r>
            <a:endParaRPr/>
          </a:p>
          <a:p>
            <a:pPr marL="457200" lvl="0" indent="-342900" algn="l" rtl="0">
              <a:spcBef>
                <a:spcPts val="0"/>
              </a:spcBef>
              <a:spcAft>
                <a:spcPts val="0"/>
              </a:spcAft>
              <a:buSzPts val="1800"/>
              <a:buAutoNum type="arabicParenR"/>
            </a:pPr>
            <a:r>
              <a:rPr lang="ru"/>
              <a:t>Show that bending decreases height of a diagram by 1</a:t>
            </a:r>
            <a:endParaRPr/>
          </a:p>
          <a:p>
            <a:pPr marL="457200" lvl="0" indent="-342900" algn="l" rtl="0">
              <a:spcBef>
                <a:spcPts val="0"/>
              </a:spcBef>
              <a:spcAft>
                <a:spcPts val="0"/>
              </a:spcAft>
              <a:buSzPts val="1800"/>
              <a:buAutoNum type="arabicParenR"/>
            </a:pPr>
            <a:r>
              <a:rPr lang="ru"/>
              <a:t>Show that height &gt; 0 -&gt; there is a defect face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Defect Face: Find Component on Serfeit Diagram</a:t>
            </a:r>
            <a:endParaRPr/>
          </a:p>
        </p:txBody>
      </p:sp>
      <p:sp>
        <p:nvSpPr>
          <p:cNvPr id="138" name="Google Shape;138;p25"/>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a:t>Pick two incompatible circles S1, S2. Draw an arc C between them, such that it crosses each circle in at most 1 point (that is when we try to get from outside of some cicle to inside and vice versa). Incompatible = one circle crosses C from left to right, other from right to left (pick an orientation on C). Because endpoints (S1 and S2) are, there must be two consecutive crossings with incompatible circles. Thus we have found component needed, but it is not necessary a face yet.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Why not a Face?</a:t>
            </a:r>
            <a:endParaRPr/>
          </a:p>
        </p:txBody>
      </p:sp>
      <p:sp>
        <p:nvSpPr>
          <p:cNvPr id="144" name="Google Shape;144;p26"/>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45" name="Google Shape;145;p26"/>
          <p:cNvPicPr preferRelativeResize="0"/>
          <p:nvPr/>
        </p:nvPicPr>
        <p:blipFill>
          <a:blip r:embed="rId3">
            <a:alphaModFix/>
          </a:blip>
          <a:stretch>
            <a:fillRect/>
          </a:stretch>
        </p:blipFill>
        <p:spPr>
          <a:xfrm>
            <a:off x="523875" y="1066800"/>
            <a:ext cx="8096250" cy="3009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Defect Face: Find One in the Component </a:t>
            </a:r>
            <a:endParaRPr/>
          </a:p>
        </p:txBody>
      </p:sp>
      <p:sp>
        <p:nvSpPr>
          <p:cNvPr id="151" name="Google Shape;151;p27"/>
          <p:cNvSpPr txBox="1">
            <a:spLocks noGrp="1"/>
          </p:cNvSpPr>
          <p:nvPr>
            <p:ph type="body" idx="1"/>
          </p:nvPr>
        </p:nvSpPr>
        <p:spPr>
          <a:xfrm>
            <a:off x="231100" y="1017725"/>
            <a:ext cx="4235100" cy="4111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a:t>If our component is a face we are done. Otherwise it is split by segments connecting smoothed crossings. Any face is adjacent to at least 2 circles. Adjacency to 3 will always give incompatibility, so say it is only 2. When we cross to the neighboring face over connecting segment, we meet same circles. All faces of the component are connected this way, so these must be the only circles in the component. But then they are incompatible by our assumption.</a:t>
            </a:r>
            <a:endParaRPr/>
          </a:p>
        </p:txBody>
      </p:sp>
      <p:pic>
        <p:nvPicPr>
          <p:cNvPr id="152" name="Google Shape;152;p27"/>
          <p:cNvPicPr preferRelativeResize="0"/>
          <p:nvPr/>
        </p:nvPicPr>
        <p:blipFill>
          <a:blip r:embed="rId3">
            <a:alphaModFix/>
          </a:blip>
          <a:stretch>
            <a:fillRect/>
          </a:stretch>
        </p:blipFill>
        <p:spPr>
          <a:xfrm>
            <a:off x="4572000" y="1306025"/>
            <a:ext cx="4572001" cy="30635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ru"/>
              <a:t>Proof Outline</a:t>
            </a:r>
            <a:endParaRPr/>
          </a:p>
        </p:txBody>
      </p:sp>
      <p:sp>
        <p:nvSpPr>
          <p:cNvPr id="158" name="Google Shape;158;p28"/>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arenR"/>
            </a:pPr>
            <a:r>
              <a:rPr lang="ru"/>
              <a:t>Introduce definitions that we will require</a:t>
            </a:r>
            <a:endParaRPr/>
          </a:p>
          <a:p>
            <a:pPr marL="457200" lvl="0" indent="-342900" algn="l" rtl="0">
              <a:spcBef>
                <a:spcPts val="0"/>
              </a:spcBef>
              <a:spcAft>
                <a:spcPts val="0"/>
              </a:spcAft>
              <a:buSzPts val="1800"/>
              <a:buAutoNum type="arabicParenR"/>
            </a:pPr>
            <a:r>
              <a:rPr lang="ru"/>
              <a:t>Show that bending decreases height of a diagram by 1</a:t>
            </a:r>
            <a:endParaRPr/>
          </a:p>
          <a:p>
            <a:pPr marL="457200" lvl="0" indent="-342900" algn="l" rtl="0">
              <a:spcBef>
                <a:spcPts val="0"/>
              </a:spcBef>
              <a:spcAft>
                <a:spcPts val="0"/>
              </a:spcAft>
              <a:buSzPts val="1800"/>
              <a:buAutoNum type="arabicParenR"/>
            </a:pPr>
            <a:r>
              <a:rPr lang="ru"/>
              <a:t>Show that height &gt; 0 -&gt; there is a defect face</a:t>
            </a:r>
            <a:endParaRPr/>
          </a:p>
          <a:p>
            <a:pPr marL="457200" lvl="0" indent="-342900" algn="l" rtl="0">
              <a:spcBef>
                <a:spcPts val="0"/>
              </a:spcBef>
              <a:spcAft>
                <a:spcPts val="0"/>
              </a:spcAft>
              <a:buSzPts val="1800"/>
              <a:buAutoNum type="arabicParenR"/>
            </a:pPr>
            <a:r>
              <a:rPr lang="ru"/>
              <a:t>Show that we can reduce the link to have compatible concentric circles as Serfeit diagram</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Almost There</a:t>
            </a:r>
            <a:endParaRPr/>
          </a:p>
        </p:txBody>
      </p:sp>
      <p:sp>
        <p:nvSpPr>
          <p:cNvPr id="164" name="Google Shape;164;p29"/>
          <p:cNvSpPr txBox="1">
            <a:spLocks noGrp="1"/>
          </p:cNvSpPr>
          <p:nvPr>
            <p:ph type="body" idx="1"/>
          </p:nvPr>
        </p:nvSpPr>
        <p:spPr>
          <a:xfrm>
            <a:off x="214950" y="1388088"/>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a:t>Steps 2 and 3 imply that we can obtain a link with height 0 from any given one. What is a general form of a diagram with height 0?</a:t>
            </a:r>
            <a:endParaRPr/>
          </a:p>
        </p:txBody>
      </p:sp>
      <p:pic>
        <p:nvPicPr>
          <p:cNvPr id="165" name="Google Shape;165;p29"/>
          <p:cNvPicPr preferRelativeResize="0"/>
          <p:nvPr/>
        </p:nvPicPr>
        <p:blipFill>
          <a:blip r:embed="rId3">
            <a:alphaModFix/>
          </a:blip>
          <a:stretch>
            <a:fillRect/>
          </a:stretch>
        </p:blipFill>
        <p:spPr>
          <a:xfrm>
            <a:off x="1664683" y="2200133"/>
            <a:ext cx="5029725" cy="25227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Change of Infinity</a:t>
            </a:r>
            <a:endParaRPr/>
          </a:p>
        </p:txBody>
      </p:sp>
      <p:sp>
        <p:nvSpPr>
          <p:cNvPr id="171" name="Google Shape;171;p30"/>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72" name="Google Shape;172;p30"/>
          <p:cNvPicPr preferRelativeResize="0"/>
          <p:nvPr/>
        </p:nvPicPr>
        <p:blipFill>
          <a:blip r:embed="rId3">
            <a:alphaModFix/>
          </a:blip>
          <a:stretch>
            <a:fillRect/>
          </a:stretch>
        </p:blipFill>
        <p:spPr>
          <a:xfrm>
            <a:off x="125750" y="1769337"/>
            <a:ext cx="4262174" cy="2264275"/>
          </a:xfrm>
          <a:prstGeom prst="rect">
            <a:avLst/>
          </a:prstGeom>
          <a:noFill/>
          <a:ln>
            <a:noFill/>
          </a:ln>
        </p:spPr>
      </p:pic>
      <p:pic>
        <p:nvPicPr>
          <p:cNvPr id="173" name="Google Shape;173;p30"/>
          <p:cNvPicPr preferRelativeResize="0"/>
          <p:nvPr/>
        </p:nvPicPr>
        <p:blipFill>
          <a:blip r:embed="rId4">
            <a:alphaModFix/>
          </a:blip>
          <a:stretch>
            <a:fillRect/>
          </a:stretch>
        </p:blipFill>
        <p:spPr>
          <a:xfrm>
            <a:off x="4387925" y="1908800"/>
            <a:ext cx="4602025" cy="2124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ru"/>
              <a:t>Proof Outline</a:t>
            </a:r>
            <a:endParaRPr/>
          </a:p>
        </p:txBody>
      </p:sp>
      <p:sp>
        <p:nvSpPr>
          <p:cNvPr id="179" name="Google Shape;179;p31"/>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arenR"/>
            </a:pPr>
            <a:r>
              <a:rPr lang="ru"/>
              <a:t>Introduce definitions that we will require</a:t>
            </a:r>
            <a:endParaRPr/>
          </a:p>
          <a:p>
            <a:pPr marL="457200" lvl="0" indent="-342900" algn="l" rtl="0">
              <a:spcBef>
                <a:spcPts val="0"/>
              </a:spcBef>
              <a:spcAft>
                <a:spcPts val="0"/>
              </a:spcAft>
              <a:buSzPts val="1800"/>
              <a:buAutoNum type="arabicParenR"/>
            </a:pPr>
            <a:r>
              <a:rPr lang="ru"/>
              <a:t>Show that bending decreases height of a diagram by 1</a:t>
            </a:r>
            <a:endParaRPr/>
          </a:p>
          <a:p>
            <a:pPr marL="457200" lvl="0" indent="-342900" algn="l" rtl="0">
              <a:spcBef>
                <a:spcPts val="0"/>
              </a:spcBef>
              <a:spcAft>
                <a:spcPts val="0"/>
              </a:spcAft>
              <a:buSzPts val="1800"/>
              <a:buAutoNum type="arabicParenR"/>
            </a:pPr>
            <a:r>
              <a:rPr lang="ru"/>
              <a:t>Show that height &gt; 0 -&gt; there is a defect face</a:t>
            </a:r>
            <a:endParaRPr/>
          </a:p>
          <a:p>
            <a:pPr marL="457200" lvl="0" indent="-342900" algn="l" rtl="0">
              <a:spcBef>
                <a:spcPts val="0"/>
              </a:spcBef>
              <a:spcAft>
                <a:spcPts val="0"/>
              </a:spcAft>
              <a:buSzPts val="1800"/>
              <a:buAutoNum type="arabicParenR"/>
            </a:pPr>
            <a:r>
              <a:rPr lang="ru"/>
              <a:t>Show that we can reduce the link to have compatible concentric circles as Serfeit diagram</a:t>
            </a:r>
            <a:endParaRPr/>
          </a:p>
          <a:p>
            <a:pPr marL="457200" lvl="0" indent="-342900" algn="l" rtl="0">
              <a:spcBef>
                <a:spcPts val="0"/>
              </a:spcBef>
              <a:spcAft>
                <a:spcPts val="0"/>
              </a:spcAft>
              <a:buSzPts val="1800"/>
              <a:buAutoNum type="arabicParenR"/>
            </a:pPr>
            <a:r>
              <a:rPr lang="ru"/>
              <a:t>Explain why step 4 implies it is a closed braid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Links vs Closed Braids</a:t>
            </a:r>
            <a:endParaRPr/>
          </a:p>
        </p:txBody>
      </p:sp>
      <p:sp>
        <p:nvSpPr>
          <p:cNvPr id="65" name="Google Shape;65;p1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66" name="Google Shape;66;p14"/>
          <p:cNvPicPr preferRelativeResize="0"/>
          <p:nvPr/>
        </p:nvPicPr>
        <p:blipFill>
          <a:blip r:embed="rId3">
            <a:alphaModFix/>
          </a:blip>
          <a:stretch>
            <a:fillRect/>
          </a:stretch>
        </p:blipFill>
        <p:spPr>
          <a:xfrm>
            <a:off x="866050" y="1910875"/>
            <a:ext cx="2381250" cy="1981200"/>
          </a:xfrm>
          <a:prstGeom prst="rect">
            <a:avLst/>
          </a:prstGeom>
          <a:noFill/>
          <a:ln>
            <a:noFill/>
          </a:ln>
        </p:spPr>
      </p:pic>
      <p:pic>
        <p:nvPicPr>
          <p:cNvPr id="67" name="Google Shape;67;p14"/>
          <p:cNvPicPr preferRelativeResize="0"/>
          <p:nvPr/>
        </p:nvPicPr>
        <p:blipFill>
          <a:blip r:embed="rId4">
            <a:alphaModFix/>
          </a:blip>
          <a:stretch>
            <a:fillRect/>
          </a:stretch>
        </p:blipFill>
        <p:spPr>
          <a:xfrm>
            <a:off x="5127375" y="1750375"/>
            <a:ext cx="2302200" cy="2302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Braids and Serfeit Diagrams</a:t>
            </a:r>
            <a:endParaRPr/>
          </a:p>
        </p:txBody>
      </p:sp>
      <p:sp>
        <p:nvSpPr>
          <p:cNvPr id="185" name="Google Shape;185;p32"/>
          <p:cNvSpPr txBox="1">
            <a:spLocks noGrp="1"/>
          </p:cNvSpPr>
          <p:nvPr>
            <p:ph type="body" idx="1"/>
          </p:nvPr>
        </p:nvSpPr>
        <p:spPr>
          <a:xfrm>
            <a:off x="311700" y="1234075"/>
            <a:ext cx="31353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a:t>Intuition: being a braid is about consistent orientation and ‘cylindrical’ shape. Such a diagram ensures both.</a:t>
            </a:r>
            <a:endParaRPr/>
          </a:p>
        </p:txBody>
      </p:sp>
      <p:pic>
        <p:nvPicPr>
          <p:cNvPr id="186" name="Google Shape;186;p32"/>
          <p:cNvPicPr preferRelativeResize="0"/>
          <p:nvPr/>
        </p:nvPicPr>
        <p:blipFill>
          <a:blip r:embed="rId3">
            <a:alphaModFix/>
          </a:blip>
          <a:stretch>
            <a:fillRect/>
          </a:stretch>
        </p:blipFill>
        <p:spPr>
          <a:xfrm>
            <a:off x="3446925" y="1418900"/>
            <a:ext cx="4956850" cy="25737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Being a Braid...</a:t>
            </a:r>
            <a:endParaRPr/>
          </a:p>
        </p:txBody>
      </p:sp>
      <p:sp>
        <p:nvSpPr>
          <p:cNvPr id="192" name="Google Shape;192;p33"/>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93" name="Google Shape;193;p33"/>
          <p:cNvPicPr preferRelativeResize="0"/>
          <p:nvPr/>
        </p:nvPicPr>
        <p:blipFill>
          <a:blip r:embed="rId3">
            <a:alphaModFix/>
          </a:blip>
          <a:stretch>
            <a:fillRect/>
          </a:stretch>
        </p:blipFill>
        <p:spPr>
          <a:xfrm>
            <a:off x="402225" y="1234075"/>
            <a:ext cx="4978875" cy="373414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References</a:t>
            </a:r>
            <a:endParaRPr/>
          </a:p>
        </p:txBody>
      </p:sp>
      <p:sp>
        <p:nvSpPr>
          <p:cNvPr id="199" name="Google Shape;199;p3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Kassel-Turaev Braid Groups</a:t>
            </a:r>
            <a:endParaRPr/>
          </a:p>
          <a:p>
            <a:pPr marL="0" lvl="0" indent="0" algn="l" rtl="0">
              <a:spcBef>
                <a:spcPts val="1600"/>
              </a:spcBef>
              <a:spcAft>
                <a:spcPts val="0"/>
              </a:spcAft>
              <a:buNone/>
            </a:pPr>
            <a:r>
              <a:rPr lang="ru" sz="1100" u="sng">
                <a:solidFill>
                  <a:schemeClr val="hlink"/>
                </a:solidFill>
                <a:latin typeface="Arial"/>
                <a:ea typeface="Arial"/>
                <a:cs typeface="Arial"/>
                <a:sym typeface="Arial"/>
                <a:hlinkClick r:id="rId3"/>
              </a:rPr>
              <a:t>https://link.springer.com/book/10.1007/978-0-387-68548-9</a:t>
            </a:r>
            <a:endParaRPr/>
          </a:p>
          <a:p>
            <a:pPr marL="0" lvl="0" indent="0" algn="l" rtl="0">
              <a:spcBef>
                <a:spcPts val="1600"/>
              </a:spcBef>
              <a:spcAft>
                <a:spcPts val="0"/>
              </a:spcAft>
              <a:buNone/>
            </a:pPr>
            <a:r>
              <a:rPr lang="ru"/>
              <a:t>INTRODUCTION TO KNOTS AND BRAIDS USING SEIFERT CIRCLES </a:t>
            </a:r>
            <a:endParaRPr/>
          </a:p>
          <a:p>
            <a:pPr marL="0" lvl="0" indent="0" algn="l" rtl="0">
              <a:spcBef>
                <a:spcPts val="1600"/>
              </a:spcBef>
              <a:spcAft>
                <a:spcPts val="1600"/>
              </a:spcAft>
              <a:buNone/>
            </a:pPr>
            <a:r>
              <a:rPr lang="ru" sz="1100" u="sng">
                <a:solidFill>
                  <a:schemeClr val="hlink"/>
                </a:solidFill>
                <a:latin typeface="Arial"/>
                <a:ea typeface="Arial"/>
                <a:cs typeface="Arial"/>
                <a:sym typeface="Arial"/>
                <a:hlinkClick r:id="rId4"/>
              </a:rPr>
              <a:t>http://math.uchicago.edu/~may/REU2017/REUPapers/GoldsteinRose.pdf</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Links vs Closed Braids</a:t>
            </a:r>
            <a:endParaRPr/>
          </a:p>
        </p:txBody>
      </p:sp>
      <p:sp>
        <p:nvSpPr>
          <p:cNvPr id="73" name="Google Shape;73;p15"/>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Link is any locally flat (“nice”) 1 dim closed submanifold</a:t>
            </a:r>
            <a:endParaRPr/>
          </a:p>
          <a:p>
            <a:pPr marL="0" lvl="0" indent="0" algn="l" rtl="0">
              <a:spcBef>
                <a:spcPts val="1600"/>
              </a:spcBef>
              <a:spcAft>
                <a:spcPts val="1600"/>
              </a:spcAft>
              <a:buNone/>
            </a:pPr>
            <a:r>
              <a:rPr lang="ru"/>
              <a:t>Braid imposes additional conditions. Briefly: we pick some coordinate axis, moving along a closed braid would define a consistent rotation around that axis (vector from origin to point on a braid will be rotating consistently). Kind of like we wrap it around a cylinder (or cone).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Proof Outline</a:t>
            </a:r>
            <a:endParaRPr/>
          </a:p>
        </p:txBody>
      </p:sp>
      <p:sp>
        <p:nvSpPr>
          <p:cNvPr id="79" name="Google Shape;79;p16"/>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arenR"/>
            </a:pPr>
            <a:r>
              <a:rPr lang="ru"/>
              <a:t>Introduce definitions that we will need</a:t>
            </a:r>
            <a:endParaRPr/>
          </a:p>
          <a:p>
            <a:pPr marL="457200" lvl="0" indent="0" algn="l" rtl="0">
              <a:spcBef>
                <a:spcPts val="160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Smoothing and Serfeit Circles</a:t>
            </a:r>
            <a:endParaRPr/>
          </a:p>
        </p:txBody>
      </p:sp>
      <p:sp>
        <p:nvSpPr>
          <p:cNvPr id="85" name="Google Shape;85;p17"/>
          <p:cNvSpPr txBox="1">
            <a:spLocks noGrp="1"/>
          </p:cNvSpPr>
          <p:nvPr>
            <p:ph type="body" idx="1"/>
          </p:nvPr>
        </p:nvSpPr>
        <p:spPr>
          <a:xfrm>
            <a:off x="311700" y="1234075"/>
            <a:ext cx="46707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Smoothing - take a crossing and “uncross” it (remember A and B moves?), but here, because of the orientation we have deterministic way to do it.</a:t>
            </a:r>
            <a:endParaRPr/>
          </a:p>
          <a:p>
            <a:pPr marL="0" lvl="0" indent="0" algn="l" rtl="0">
              <a:spcBef>
                <a:spcPts val="1600"/>
              </a:spcBef>
              <a:spcAft>
                <a:spcPts val="1600"/>
              </a:spcAft>
              <a:buNone/>
            </a:pPr>
            <a:r>
              <a:rPr lang="ru"/>
              <a:t>We end up with disjoint circles which are called Serfeit.</a:t>
            </a:r>
            <a:endParaRPr/>
          </a:p>
        </p:txBody>
      </p:sp>
      <p:pic>
        <p:nvPicPr>
          <p:cNvPr id="86" name="Google Shape;86;p17"/>
          <p:cNvPicPr preferRelativeResize="0"/>
          <p:nvPr/>
        </p:nvPicPr>
        <p:blipFill>
          <a:blip r:embed="rId3">
            <a:alphaModFix/>
          </a:blip>
          <a:stretch>
            <a:fillRect/>
          </a:stretch>
        </p:blipFill>
        <p:spPr>
          <a:xfrm>
            <a:off x="5148275" y="1087550"/>
            <a:ext cx="3995725" cy="3627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Compatibility</a:t>
            </a:r>
            <a:endParaRPr/>
          </a:p>
        </p:txBody>
      </p:sp>
      <p:sp>
        <p:nvSpPr>
          <p:cNvPr id="92" name="Google Shape;92;p18"/>
          <p:cNvSpPr txBox="1">
            <a:spLocks noGrp="1"/>
          </p:cNvSpPr>
          <p:nvPr>
            <p:ph type="body" idx="1"/>
          </p:nvPr>
        </p:nvSpPr>
        <p:spPr>
          <a:xfrm>
            <a:off x="5111250" y="1234075"/>
            <a:ext cx="37209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93" name="Google Shape;93;p18"/>
          <p:cNvPicPr preferRelativeResize="0"/>
          <p:nvPr/>
        </p:nvPicPr>
        <p:blipFill>
          <a:blip r:embed="rId3">
            <a:alphaModFix/>
          </a:blip>
          <a:stretch>
            <a:fillRect/>
          </a:stretch>
        </p:blipFill>
        <p:spPr>
          <a:xfrm>
            <a:off x="2386325" y="1462750"/>
            <a:ext cx="4514650" cy="2683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Multiple Definitions</a:t>
            </a:r>
            <a:endParaRPr/>
          </a:p>
        </p:txBody>
      </p:sp>
      <p:sp>
        <p:nvSpPr>
          <p:cNvPr id="99" name="Google Shape;99;p19"/>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Height of a diagram - number of incompatible pairs.</a:t>
            </a:r>
            <a:endParaRPr/>
          </a:p>
          <a:p>
            <a:pPr marL="0" lvl="0" indent="0" algn="l" rtl="0">
              <a:spcBef>
                <a:spcPts val="1600"/>
              </a:spcBef>
              <a:spcAft>
                <a:spcPts val="0"/>
              </a:spcAft>
              <a:buNone/>
            </a:pPr>
            <a:r>
              <a:rPr lang="ru"/>
              <a:t>Face of a link - connected component of its complement</a:t>
            </a:r>
            <a:endParaRPr/>
          </a:p>
          <a:p>
            <a:pPr marL="0" lvl="0" indent="0" algn="l" rtl="0">
              <a:spcBef>
                <a:spcPts val="1600"/>
              </a:spcBef>
              <a:spcAft>
                <a:spcPts val="0"/>
              </a:spcAft>
              <a:buNone/>
            </a:pPr>
            <a:r>
              <a:rPr lang="ru"/>
              <a:t>Face adjacent to circle - segment of a knot which then becomes part of that circle is in the closure of the face</a:t>
            </a:r>
            <a:endParaRPr/>
          </a:p>
          <a:p>
            <a:pPr marL="0" lvl="0" indent="0" algn="l" rtl="0">
              <a:spcBef>
                <a:spcPts val="1600"/>
              </a:spcBef>
              <a:spcAft>
                <a:spcPts val="0"/>
              </a:spcAft>
              <a:buNone/>
            </a:pPr>
            <a:r>
              <a:rPr lang="ru"/>
              <a:t>Defect face - face adjacent to incompatible circles</a:t>
            </a:r>
            <a:endParaRPr/>
          </a:p>
          <a:p>
            <a:pPr marL="0" lvl="0" indent="0" algn="l" rtl="0">
              <a:spcBef>
                <a:spcPts val="1600"/>
              </a:spcBef>
              <a:spcAft>
                <a:spcPts val="1600"/>
              </a:spcAft>
              <a:buClr>
                <a:schemeClr val="dk2"/>
              </a:buClr>
              <a:buSzPts val="1100"/>
              <a:buFont typeface="Arial"/>
              <a:buNone/>
            </a:pPr>
            <a:r>
              <a:rPr lang="ru"/>
              <a:t>Reduction arc - arc lying in defect face connecting two segments of the circles which make it defect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Bending</a:t>
            </a:r>
            <a:endParaRPr/>
          </a:p>
        </p:txBody>
      </p:sp>
      <p:sp>
        <p:nvSpPr>
          <p:cNvPr id="105" name="Google Shape;105;p20"/>
          <p:cNvSpPr txBox="1">
            <a:spLocks noGrp="1"/>
          </p:cNvSpPr>
          <p:nvPr>
            <p:ph type="body" idx="1"/>
          </p:nvPr>
        </p:nvSpPr>
        <p:spPr>
          <a:xfrm>
            <a:off x="4337300" y="1234075"/>
            <a:ext cx="44949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Push a segment along reduction arc and the slide it over another segment.</a:t>
            </a:r>
            <a:endParaRPr/>
          </a:p>
          <a:p>
            <a:pPr marL="0" lvl="0" indent="0" algn="l" rtl="0">
              <a:spcBef>
                <a:spcPts val="1600"/>
              </a:spcBef>
              <a:spcAft>
                <a:spcPts val="1600"/>
              </a:spcAft>
              <a:buNone/>
            </a:pPr>
            <a:r>
              <a:rPr lang="ru"/>
              <a:t>Bending is R2 move, so we keep link isotopic to the original one</a:t>
            </a:r>
            <a:endParaRPr/>
          </a:p>
        </p:txBody>
      </p:sp>
      <p:pic>
        <p:nvPicPr>
          <p:cNvPr id="106" name="Google Shape;106;p20"/>
          <p:cNvPicPr preferRelativeResize="0"/>
          <p:nvPr/>
        </p:nvPicPr>
        <p:blipFill>
          <a:blip r:embed="rId3">
            <a:alphaModFix/>
          </a:blip>
          <a:stretch>
            <a:fillRect/>
          </a:stretch>
        </p:blipFill>
        <p:spPr>
          <a:xfrm>
            <a:off x="451482" y="1365194"/>
            <a:ext cx="3543050" cy="3072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Proof Outline</a:t>
            </a:r>
            <a:endParaRPr/>
          </a:p>
        </p:txBody>
      </p:sp>
      <p:sp>
        <p:nvSpPr>
          <p:cNvPr id="112" name="Google Shape;112;p21"/>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arenR"/>
            </a:pPr>
            <a:r>
              <a:rPr lang="ru"/>
              <a:t>Introduce definitions that we will require</a:t>
            </a:r>
            <a:endParaRPr/>
          </a:p>
          <a:p>
            <a:pPr marL="457200" lvl="0" indent="-342900" algn="l" rtl="0">
              <a:spcBef>
                <a:spcPts val="0"/>
              </a:spcBef>
              <a:spcAft>
                <a:spcPts val="0"/>
              </a:spcAft>
              <a:buSzPts val="1800"/>
              <a:buAutoNum type="arabicParenR"/>
            </a:pPr>
            <a:r>
              <a:rPr lang="ru"/>
              <a:t>Show that bending decreases height of a diagram by 1</a:t>
            </a:r>
            <a:endParaRPr/>
          </a:p>
        </p:txBody>
      </p:sp>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852</Words>
  <Application>Microsoft Office PowerPoint</Application>
  <PresentationFormat>On-screen Show (16:9)</PresentationFormat>
  <Paragraphs>72</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Montserrat</vt:lpstr>
      <vt:lpstr>Oswald</vt:lpstr>
      <vt:lpstr>Playfair Display</vt:lpstr>
      <vt:lpstr>Pop</vt:lpstr>
      <vt:lpstr>Vogel’s Algorithm</vt:lpstr>
      <vt:lpstr>Links vs Closed Braids</vt:lpstr>
      <vt:lpstr>Links vs Closed Braids</vt:lpstr>
      <vt:lpstr>Proof Outline</vt:lpstr>
      <vt:lpstr>Smoothing and Serfeit Circles</vt:lpstr>
      <vt:lpstr>Compatibility</vt:lpstr>
      <vt:lpstr>Multiple Definitions</vt:lpstr>
      <vt:lpstr>Bending</vt:lpstr>
      <vt:lpstr>Proof Outline</vt:lpstr>
      <vt:lpstr>Case 1: not concetric, oriented same circles</vt:lpstr>
      <vt:lpstr>Case 1: concetric, oriented differently circles</vt:lpstr>
      <vt:lpstr>Proof Outline</vt:lpstr>
      <vt:lpstr>Defect Face: Find Component on Serfeit Diagram</vt:lpstr>
      <vt:lpstr>Why not a Face?</vt:lpstr>
      <vt:lpstr>Defect Face: Find One in the Component </vt:lpstr>
      <vt:lpstr>Proof Outline</vt:lpstr>
      <vt:lpstr>Almost There</vt:lpstr>
      <vt:lpstr>Change of Infinity</vt:lpstr>
      <vt:lpstr>Proof Outline</vt:lpstr>
      <vt:lpstr>Braids and Serfeit Diagrams</vt:lpstr>
      <vt:lpstr>Being a Braid...</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Vogel’s Algorithm</dc:title>
  <dc:creator>Chmutov, Sergei V.</dc:creator>
  <cp:lastModifiedBy>Sergei</cp:lastModifiedBy>
  <cp:revision>1</cp:revision>
  <dcterms:modified xsi:type="dcterms:W3CDTF">2020-06-29T20:16:04Z</dcterms:modified>
</cp:coreProperties>
</file>